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86"/>
  </p:notesMasterIdLst>
  <p:handoutMasterIdLst>
    <p:handoutMasterId r:id="rId87"/>
  </p:handoutMasterIdLst>
  <p:sldIdLst>
    <p:sldId id="320" r:id="rId2"/>
    <p:sldId id="367" r:id="rId3"/>
    <p:sldId id="512" r:id="rId4"/>
    <p:sldId id="369" r:id="rId5"/>
    <p:sldId id="408" r:id="rId6"/>
    <p:sldId id="370" r:id="rId7"/>
    <p:sldId id="513" r:id="rId8"/>
    <p:sldId id="509" r:id="rId9"/>
    <p:sldId id="510" r:id="rId10"/>
    <p:sldId id="372" r:id="rId11"/>
    <p:sldId id="514" r:id="rId12"/>
    <p:sldId id="515" r:id="rId13"/>
    <p:sldId id="516" r:id="rId14"/>
    <p:sldId id="374" r:id="rId15"/>
    <p:sldId id="517" r:id="rId16"/>
    <p:sldId id="518" r:id="rId17"/>
    <p:sldId id="519" r:id="rId18"/>
    <p:sldId id="376" r:id="rId19"/>
    <p:sldId id="520" r:id="rId20"/>
    <p:sldId id="521" r:id="rId21"/>
    <p:sldId id="522" r:id="rId22"/>
    <p:sldId id="378" r:id="rId23"/>
    <p:sldId id="523" r:id="rId24"/>
    <p:sldId id="524" r:id="rId25"/>
    <p:sldId id="525" r:id="rId26"/>
    <p:sldId id="380" r:id="rId27"/>
    <p:sldId id="526" r:id="rId28"/>
    <p:sldId id="527" r:id="rId29"/>
    <p:sldId id="528" r:id="rId30"/>
    <p:sldId id="382" r:id="rId31"/>
    <p:sldId id="529" r:id="rId32"/>
    <p:sldId id="568" r:id="rId33"/>
    <p:sldId id="530" r:id="rId34"/>
    <p:sldId id="531" r:id="rId35"/>
    <p:sldId id="384" r:id="rId36"/>
    <p:sldId id="532" r:id="rId37"/>
    <p:sldId id="533" r:id="rId38"/>
    <p:sldId id="534" r:id="rId39"/>
    <p:sldId id="386" r:id="rId40"/>
    <p:sldId id="535" r:id="rId41"/>
    <p:sldId id="536" r:id="rId42"/>
    <p:sldId id="537" r:id="rId43"/>
    <p:sldId id="388" r:id="rId44"/>
    <p:sldId id="538" r:id="rId45"/>
    <p:sldId id="539" r:id="rId46"/>
    <p:sldId id="540" r:id="rId47"/>
    <p:sldId id="390" r:id="rId48"/>
    <p:sldId id="541" r:id="rId49"/>
    <p:sldId id="542" r:id="rId50"/>
    <p:sldId id="543" r:id="rId51"/>
    <p:sldId id="392" r:id="rId52"/>
    <p:sldId id="544" r:id="rId53"/>
    <p:sldId id="545" r:id="rId54"/>
    <p:sldId id="546" r:id="rId55"/>
    <p:sldId id="394" r:id="rId56"/>
    <p:sldId id="547" r:id="rId57"/>
    <p:sldId id="548" r:id="rId58"/>
    <p:sldId id="549" r:id="rId59"/>
    <p:sldId id="396" r:id="rId60"/>
    <p:sldId id="550" r:id="rId61"/>
    <p:sldId id="551" r:id="rId62"/>
    <p:sldId id="552" r:id="rId63"/>
    <p:sldId id="398" r:id="rId64"/>
    <p:sldId id="553" r:id="rId65"/>
    <p:sldId id="554" r:id="rId66"/>
    <p:sldId id="555" r:id="rId67"/>
    <p:sldId id="400" r:id="rId68"/>
    <p:sldId id="556" r:id="rId69"/>
    <p:sldId id="557" r:id="rId70"/>
    <p:sldId id="558" r:id="rId71"/>
    <p:sldId id="402" r:id="rId72"/>
    <p:sldId id="559" r:id="rId73"/>
    <p:sldId id="560" r:id="rId74"/>
    <p:sldId id="561" r:id="rId75"/>
    <p:sldId id="404" r:id="rId76"/>
    <p:sldId id="562" r:id="rId77"/>
    <p:sldId id="569" r:id="rId78"/>
    <p:sldId id="563" r:id="rId79"/>
    <p:sldId id="564" r:id="rId80"/>
    <p:sldId id="406" r:id="rId81"/>
    <p:sldId id="565" r:id="rId82"/>
    <p:sldId id="566" r:id="rId83"/>
    <p:sldId id="567" r:id="rId84"/>
    <p:sldId id="365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4404"/>
    <a:srgbClr val="405400"/>
    <a:srgbClr val="FFFFFF"/>
    <a:srgbClr val="E8FFC8"/>
    <a:srgbClr val="FAF7C8"/>
    <a:srgbClr val="FAF8C8"/>
    <a:srgbClr val="F5FFC2"/>
    <a:srgbClr val="EBFFD2"/>
    <a:srgbClr val="EBFFDC"/>
    <a:srgbClr val="FAF8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05" autoAdjust="0"/>
    <p:restoredTop sz="94184" autoAdjust="0"/>
  </p:normalViewPr>
  <p:slideViewPr>
    <p:cSldViewPr>
      <p:cViewPr>
        <p:scale>
          <a:sx n="66" d="100"/>
          <a:sy n="66" d="100"/>
        </p:scale>
        <p:origin x="-38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11/20/2010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384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11/20/2010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31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3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en.wikipedia.org/wiki/Windows_X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umeral_syste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6" Type="http://schemas.openxmlformats.org/officeDocument/2006/relationships/image" Target="../media/image2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en.wikipedia.org/wiki/Android_(operating_system)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nified_Modeling_Languag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34.jpeg"/><Relationship Id="rId12" Type="http://schemas.openxmlformats.org/officeDocument/2006/relationships/image" Target="../media/image3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11" Type="http://schemas.openxmlformats.org/officeDocument/2006/relationships/image" Target="../media/image37.jpeg"/><Relationship Id="rId5" Type="http://schemas.microsoft.com/office/2007/relationships/hdphoto" Target="../media/hdphoto3.wdp"/><Relationship Id="rId10" Type="http://schemas.openxmlformats.org/officeDocument/2006/relationships/image" Target="../media/image36.jpeg"/><Relationship Id="rId4" Type="http://schemas.openxmlformats.org/officeDocument/2006/relationships/image" Target="../media/image32.jpeg"/><Relationship Id="rId9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bg.wikipedia.org/wiki/7-Zi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bg/products/indesign/" TargetMode="External"/><Relationship Id="rId2" Type="http://schemas.openxmlformats.org/officeDocument/2006/relationships/hyperlink" Target="http://en.wikipedia.org/wiki/Adobe_In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microsoft.com/office/2007/relationships/hdphoto" Target="../media/hdphoto5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&#1056;&#1072;&#1089;&#1090;&#1077;&#1088;&#1085;&#1072;_&#1075;&#1088;&#1072;&#1092;&#1080;&#1082;&#1072;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SQl/default.asp" TargetMode="External"/><Relationship Id="rId2" Type="http://schemas.openxmlformats.org/officeDocument/2006/relationships/hyperlink" Target="http://bg.wikipedia.org/wiki/SQ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egacy_syste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ainframe_compute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Hard_disk_driv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en.wikipedia.org/wiki/Elliptic_curve_cryptography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icrosoft.com/en-us/powerpoint" TargetMode="External"/><Relationship Id="rId2" Type="http://schemas.openxmlformats.org/officeDocument/2006/relationships/hyperlink" Target="http://en.wikipedia.org/wiki/Microsoft_Power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Windows_Movie_Maker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TCP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hyperlink" Target="http://en.wikipedia.org/wiki/Hypertext_Transfer_Protoco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mail.com/" TargetMode="External"/><Relationship Id="rId2" Type="http://schemas.openxmlformats.org/officeDocument/2006/relationships/hyperlink" Target="http://en.wikipedia.org/wiki/Gmai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://www.ns1.bg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6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MarkUp/" TargetMode="External"/><Relationship Id="rId2" Type="http://schemas.openxmlformats.org/officeDocument/2006/relationships/hyperlink" Target="http://en.wikipedia.org/wiki/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bg.wikipedia.org/wiki/JavaScript" TargetMode="External"/><Relationship Id="rId2" Type="http://schemas.openxmlformats.org/officeDocument/2006/relationships/hyperlink" Target="http://www.w3schools.com/js/default.asp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microsoft.com/" TargetMode="External"/><Relationship Id="rId2" Type="http://schemas.openxmlformats.org/officeDocument/2006/relationships/hyperlink" Target="http://bg.wikipedia.org/wiki/Microsoft_Window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bg-BG" dirty="0" smtClean="0"/>
              <a:t>Мартин Иванов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3238322" cy="646331"/>
          </a:xfrm>
        </p:spPr>
        <p:txBody>
          <a:bodyPr/>
          <a:lstStyle/>
          <a:p>
            <a:r>
              <a:rPr lang="bg-BG" dirty="0" smtClean="0"/>
              <a:t>ПМГ “Св. Климент Охридски”</a:t>
            </a:r>
            <a:br>
              <a:rPr lang="bg-BG" dirty="0" smtClean="0"/>
            </a:br>
            <a:r>
              <a:rPr lang="bg-BG" dirty="0" smtClean="0"/>
              <a:t>гр. Монтана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42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Какви са минималните изисквания за </a:t>
            </a:r>
            <a:r>
              <a:rPr lang="en-US" dirty="0" smtClean="0"/>
              <a:t>Windows XP?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 GHz CPU; 1 GB 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 GHz CPU; 512 MB 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233 MHz CPU;  128 MB 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 GHz CPU; 128 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  GHz CPU; 1 GB RAM; GPU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233 MHz; 1 GB RAM; GPU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2861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42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</a:t>
            </a:r>
            <a:endParaRPr lang="bg-BG" dirty="0" smtClean="0"/>
          </a:p>
          <a:p>
            <a:pPr lvl="1"/>
            <a:r>
              <a:rPr lang="en-US" dirty="0" smtClean="0"/>
              <a:t>233 MHz CPU </a:t>
            </a:r>
            <a:r>
              <a:rPr lang="bg-BG" dirty="0" smtClean="0"/>
              <a:t>( 32 </a:t>
            </a:r>
            <a:r>
              <a:rPr lang="en-US" dirty="0" smtClean="0"/>
              <a:t>bit </a:t>
            </a:r>
            <a:r>
              <a:rPr lang="bg-BG" dirty="0" smtClean="0"/>
              <a:t> или </a:t>
            </a:r>
            <a:r>
              <a:rPr lang="en-US" dirty="0" smtClean="0"/>
              <a:t>64 bit)</a:t>
            </a:r>
            <a:r>
              <a:rPr lang="bg-BG" dirty="0" smtClean="0"/>
              <a:t>, може и повече;</a:t>
            </a:r>
            <a:endParaRPr lang="en-US" dirty="0" smtClean="0"/>
          </a:p>
          <a:p>
            <a:pPr lvl="1"/>
            <a:r>
              <a:rPr lang="en-US" dirty="0" smtClean="0"/>
              <a:t>128 MB RAM, </a:t>
            </a:r>
            <a:r>
              <a:rPr lang="bg-BG" dirty="0" smtClean="0"/>
              <a:t> може и повече.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http://en.wikipedia.org/wiki/Windows_XP</a:t>
            </a: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6" name="Picture 2" descr="C:\Users\RaIka7a\Desktop\windows_xp_logo-thum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4929198"/>
            <a:ext cx="2143140" cy="15097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24754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Числото 110101011 в двуична  е равно на колко  в десетична бройна система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420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450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300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427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430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92906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Начин на решение:</a:t>
            </a:r>
          </a:p>
          <a:p>
            <a:pPr lvl="1"/>
            <a:r>
              <a:rPr lang="bg-BG" dirty="0" smtClean="0"/>
              <a:t>110101011</a:t>
            </a:r>
            <a:r>
              <a:rPr lang="bg-BG" sz="1800" dirty="0" smtClean="0"/>
              <a:t>(2) </a:t>
            </a:r>
            <a:r>
              <a:rPr lang="bg-BG" dirty="0" smtClean="0"/>
              <a:t>= 1</a:t>
            </a:r>
            <a:r>
              <a:rPr lang="en-US" dirty="0" smtClean="0"/>
              <a:t> </a:t>
            </a:r>
            <a:r>
              <a:rPr lang="bg-BG" dirty="0" smtClean="0"/>
              <a:t>*</a:t>
            </a:r>
            <a:r>
              <a:rPr lang="en-US" dirty="0" smtClean="0"/>
              <a:t> </a:t>
            </a:r>
            <a:r>
              <a:rPr lang="bg-BG" dirty="0" smtClean="0"/>
              <a:t>2</a:t>
            </a:r>
            <a:r>
              <a:rPr lang="en-US" dirty="0" smtClean="0"/>
              <a:t>^8 + 1 * 2^7 + 0 * 2^6 + 1 * 2^5 + 0 * 2^4 + 1* 2^3 + 0 * 2^2 + 1 * 2^1 + 1 * 2^0 = 256 + 128 + 0 + 32 +  0 + 8 + 0 + 2 + 1 = 427</a:t>
            </a:r>
            <a:endParaRPr lang="bg-BG" dirty="0" smtClean="0"/>
          </a:p>
          <a:p>
            <a:pPr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http://en.wikipedia.org/wiki/Numeral_system</a:t>
            </a:r>
            <a:endParaRPr lang="en-US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30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bg-BG" dirty="0" smtClean="0"/>
              <a:t>Операционна система </a:t>
            </a:r>
            <a:r>
              <a:rPr lang="en-US" dirty="0" smtClean="0"/>
              <a:t>Android </a:t>
            </a:r>
            <a:r>
              <a:rPr lang="bg-BG" dirty="0" smtClean="0"/>
              <a:t> е разработка на: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Yahoo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Facebook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71472" y="392906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by Google</a:t>
            </a:r>
            <a:endParaRPr lang="bg-BG" dirty="0" smtClean="0"/>
          </a:p>
          <a:p>
            <a:pPr lvl="1"/>
            <a:r>
              <a:rPr lang="bg-BG" dirty="0" smtClean="0"/>
              <a:t>Базирана на </a:t>
            </a:r>
            <a:r>
              <a:rPr lang="en-US" dirty="0" smtClean="0"/>
              <a:t>Linux</a:t>
            </a:r>
            <a:endParaRPr lang="bg-BG" dirty="0" smtClean="0"/>
          </a:p>
          <a:p>
            <a:pPr lvl="1"/>
            <a:r>
              <a:rPr lang="bg-BG" dirty="0" smtClean="0"/>
              <a:t>За първи път се появява на пазара през февруари 2009 година </a:t>
            </a:r>
            <a:r>
              <a:rPr lang="en-US" dirty="0" smtClean="0"/>
              <a:t>V 1.1</a:t>
            </a:r>
          </a:p>
          <a:p>
            <a:pPr lvl="1"/>
            <a:r>
              <a:rPr lang="bg-BG" dirty="0" smtClean="0"/>
              <a:t>Състои се от </a:t>
            </a:r>
            <a:r>
              <a:rPr lang="en-US" dirty="0" smtClean="0"/>
              <a:t>Java </a:t>
            </a:r>
            <a:r>
              <a:rPr lang="bg-BG" dirty="0" smtClean="0"/>
              <a:t> приложения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http://en.wikipedia.org/wiki/Android</a:t>
            </a:r>
            <a:endParaRPr lang="bg-BG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050" name="Picture 2" descr="C:\Users\RaIka7a\Desktop\500px-android-logo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4857760"/>
            <a:ext cx="1428760" cy="142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29310"/>
          </a:xfrm>
        </p:spPr>
        <p:txBody>
          <a:bodyPr/>
          <a:lstStyle/>
          <a:p>
            <a:r>
              <a:rPr lang="bg-BG" dirty="0" smtClean="0"/>
              <a:t>В кой ред диаграмите на </a:t>
            </a:r>
            <a:r>
              <a:rPr lang="en-US" dirty="0" smtClean="0"/>
              <a:t>UML </a:t>
            </a:r>
            <a:r>
              <a:rPr lang="bg-BG" dirty="0" smtClean="0"/>
              <a:t> са само структурни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class diagram, object diagram, component diagram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use-case diagram, activity diagram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class diagram, use-case diagram, activity diagram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class diagram, use-case  diagram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sequence diagram</a:t>
            </a:r>
            <a:r>
              <a:rPr lang="bg-BG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statechart</a:t>
            </a:r>
            <a:r>
              <a:rPr lang="en-US" dirty="0" smtClean="0"/>
              <a:t> diagram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use-case diagram, </a:t>
            </a:r>
            <a:r>
              <a:rPr lang="en-US" dirty="0" err="1" smtClean="0"/>
              <a:t>statechart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2926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Основните диаграми в </a:t>
            </a:r>
            <a:r>
              <a:rPr lang="en-US" dirty="0" smtClean="0"/>
              <a:t>UML  </a:t>
            </a:r>
            <a:r>
              <a:rPr lang="bg-BG" dirty="0" smtClean="0"/>
              <a:t> са:</a:t>
            </a:r>
          </a:p>
          <a:p>
            <a:pPr lvl="1"/>
            <a:r>
              <a:rPr lang="bg-BG" dirty="0" smtClean="0"/>
              <a:t>структурни</a:t>
            </a:r>
            <a:r>
              <a:rPr lang="en-US" dirty="0" smtClean="0"/>
              <a:t>:, deployment diagram, package diagram, </a:t>
            </a:r>
            <a:endParaRPr lang="bg-BG" dirty="0" smtClean="0"/>
          </a:p>
          <a:p>
            <a:pPr lvl="1"/>
            <a:r>
              <a:rPr lang="bg-BG" dirty="0" smtClean="0"/>
              <a:t>поведенчески</a:t>
            </a:r>
            <a:r>
              <a:rPr lang="en-US" dirty="0" smtClean="0"/>
              <a:t>: use-case diagram, activity diagram, sequence diagram</a:t>
            </a:r>
            <a:r>
              <a:rPr lang="bg-BG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statechart</a:t>
            </a:r>
            <a:r>
              <a:rPr lang="en-US" dirty="0" smtClean="0"/>
              <a:t> diagram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http://en.wikipedia.org/wiki/Unified_Modeling_Language</a:t>
            </a:r>
            <a:endParaRPr lang="bg-BG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 7-Zip?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Програма за  обработка на снимки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Програма за архивиране, разархивиране и копресиране на инфорамация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Плъгин за </a:t>
            </a:r>
            <a:r>
              <a:rPr lang="en-US" dirty="0" smtClean="0"/>
              <a:t>Google Chrome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Инструмент на </a:t>
            </a:r>
            <a:r>
              <a:rPr lang="en-US" dirty="0" smtClean="0"/>
              <a:t>Word 2007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Програма за текстообработка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един от изброените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7-Zip</a:t>
            </a:r>
            <a:endParaRPr lang="bg-BG" dirty="0" smtClean="0"/>
          </a:p>
          <a:p>
            <a:pPr lvl="1"/>
            <a:r>
              <a:rPr lang="bg-BG" dirty="0" smtClean="0"/>
              <a:t>Файлов архиватор, проектиран</a:t>
            </a:r>
            <a:r>
              <a:rPr lang="en-US" dirty="0" smtClean="0"/>
              <a:t> </a:t>
            </a:r>
            <a:r>
              <a:rPr lang="bg-BG" dirty="0" smtClean="0"/>
              <a:t>първоначално за </a:t>
            </a:r>
            <a:r>
              <a:rPr lang="en-US" dirty="0" smtClean="0"/>
              <a:t>Microsoft</a:t>
            </a:r>
            <a:endParaRPr lang="bg-BG" dirty="0" smtClean="0"/>
          </a:p>
          <a:p>
            <a:pPr lvl="1"/>
            <a:r>
              <a:rPr lang="bg-BG" dirty="0" smtClean="0"/>
              <a:t>Свободен софтуер  с отворен код</a:t>
            </a:r>
          </a:p>
          <a:p>
            <a:pPr lvl="1"/>
            <a:r>
              <a:rPr lang="bg-BG" dirty="0" smtClean="0"/>
              <a:t>Стандартния формат на файловете е .</a:t>
            </a:r>
            <a:r>
              <a:rPr lang="en-US" dirty="0" smtClean="0"/>
              <a:t>7z,</a:t>
            </a:r>
            <a:r>
              <a:rPr lang="bg-BG" dirty="0" smtClean="0"/>
              <a:t> но може да чете и пише и други файлови формати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http://bg.wikipedia.org/wiki/7-Zip</a:t>
            </a:r>
            <a:r>
              <a:rPr lang="bg-BG" sz="2800" dirty="0" smtClean="0"/>
              <a:t>	</a:t>
            </a: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026" name="Picture 2" descr="C:\Users\RaIka7a\Desktop\64px-7ziplogo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5357826"/>
            <a:ext cx="1482821" cy="857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26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7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следните програми е текстообработващ софтуер?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 Paint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Mozila</a:t>
            </a:r>
            <a:r>
              <a:rPr lang="en-US" dirty="0" smtClean="0"/>
              <a:t> Firefox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Adobe </a:t>
            </a:r>
            <a:r>
              <a:rPr lang="en-US" dirty="0" err="1" smtClean="0"/>
              <a:t>Indesign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Partition Magic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WinRar</a:t>
            </a:r>
            <a:r>
              <a:rPr lang="en-US" dirty="0" smtClean="0"/>
              <a:t>	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Nokia PC Suite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2861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Adobe </a:t>
            </a:r>
            <a:r>
              <a:rPr lang="en-US" dirty="0" err="1" smtClean="0"/>
              <a:t>Indesign</a:t>
            </a:r>
            <a:endParaRPr lang="bg-BG" dirty="0" smtClean="0"/>
          </a:p>
          <a:p>
            <a:pPr lvl="1"/>
            <a:r>
              <a:rPr lang="bg-BG" dirty="0" smtClean="0"/>
              <a:t>Софтуер разработен от </a:t>
            </a:r>
            <a:r>
              <a:rPr lang="en-US" dirty="0" smtClean="0"/>
              <a:t>Adobe Systems</a:t>
            </a:r>
            <a:endParaRPr lang="bg-BG" dirty="0" smtClean="0"/>
          </a:p>
          <a:p>
            <a:pPr lvl="1"/>
            <a:r>
              <a:rPr lang="bg-BG" dirty="0" smtClean="0"/>
              <a:t>Използва се за направата на плакати, вестници брошури и т.н</a:t>
            </a:r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http://en.wikipedia.org/wiki/Adobe_InDesign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http://www.adobe.com/bg/products/indesign/</a:t>
            </a:r>
            <a:endParaRPr lang="bg-BG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 Кой от следните формати е пример за растерна графика?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JPEG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CDR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PSD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WMF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EPS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07167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Растерна графика</a:t>
            </a:r>
          </a:p>
          <a:p>
            <a:pPr lvl="1"/>
            <a:r>
              <a:rPr lang="bg-BG" dirty="0" smtClean="0"/>
              <a:t>Представяне на изображение, като съвкупност от точки (пиксели) подредени в компютърна матрица</a:t>
            </a:r>
          </a:p>
          <a:p>
            <a:pPr lvl="1"/>
            <a:r>
              <a:rPr lang="bg-BG" dirty="0" smtClean="0"/>
              <a:t>Определят разделителната способност на изображението</a:t>
            </a:r>
          </a:p>
          <a:p>
            <a:pPr lvl="1"/>
            <a:r>
              <a:rPr lang="en-US" dirty="0" smtClean="0"/>
              <a:t>JPEG </a:t>
            </a:r>
            <a:r>
              <a:rPr lang="bg-BG" dirty="0" smtClean="0"/>
              <a:t>е  формат на графиката, но със загуба на иформация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</a:t>
            </a:r>
            <a:r>
              <a:rPr lang="bg-BG" sz="2800" dirty="0" smtClean="0">
                <a:hlinkClick r:id="rId2"/>
              </a:rPr>
              <a:t>/Растерна_графика</a:t>
            </a:r>
            <a:endParaRPr lang="bg-BG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HDD?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Hard Drive Disk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Hard Disk 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Hard Data Disk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Hard Data 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Hard Detection 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87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 Какво е  </a:t>
            </a:r>
            <a:r>
              <a:rPr lang="en-US" dirty="0" smtClean="0"/>
              <a:t>SQL </a:t>
            </a:r>
            <a:r>
              <a:rPr lang="bg-BG" dirty="0" smtClean="0"/>
              <a:t> 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Strong Question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Structured Question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Structured Query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Strong Query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String Question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String Query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9062" y="281508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SQL:</a:t>
            </a:r>
            <a:endParaRPr lang="bg-BG" dirty="0" smtClean="0"/>
          </a:p>
          <a:p>
            <a:pPr lvl="1"/>
            <a:r>
              <a:rPr lang="bg-BG" dirty="0" smtClean="0"/>
              <a:t>Език за структурирани запитвания</a:t>
            </a:r>
          </a:p>
          <a:p>
            <a:pPr lvl="1"/>
            <a:r>
              <a:rPr lang="bg-BG" dirty="0" smtClean="0"/>
              <a:t>Използва се за създаване, модифициране, извличане и манипулиране на данни от релационни системи за управление на база данни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http://bg.wikipedia.org/wiki/SQL</a:t>
            </a:r>
            <a:endParaRPr lang="bg-BG" sz="2800" dirty="0" smtClean="0"/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smtClean="0">
                <a:hlinkClick r:id="rId3"/>
              </a:rPr>
              <a:t>://www.w3schools.com/SQl/default.asp</a:t>
            </a:r>
            <a:endParaRPr lang="bg-BG" sz="28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943600"/>
          </a:xfrm>
        </p:spPr>
        <p:txBody>
          <a:bodyPr/>
          <a:lstStyle/>
          <a:p>
            <a:r>
              <a:rPr lang="ru-RU" b="0" dirty="0" smtClean="0"/>
              <a:t>По-старите системи за обработка на транзакции, създадени за „Мainframe” компютри, които все още се употребяват, се наричат ...........................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FMIS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CRM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Legacy systems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CMS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ERP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90130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Legacy systems – </a:t>
            </a:r>
            <a:r>
              <a:rPr lang="bg-BG" dirty="0" smtClean="0"/>
              <a:t>Наследствени системи</a:t>
            </a:r>
          </a:p>
          <a:p>
            <a:pPr lvl="1"/>
            <a:r>
              <a:rPr lang="bg-BG" dirty="0" smtClean="0"/>
              <a:t>Остарял метод, който се използва и до днес</a:t>
            </a:r>
          </a:p>
          <a:p>
            <a:pPr lvl="1"/>
            <a:r>
              <a:rPr lang="bg-BG" dirty="0" smtClean="0"/>
              <a:t>Разполага с процедури, които вече не се използват от днешните системи</a:t>
            </a:r>
          </a:p>
          <a:p>
            <a:pPr lvl="1"/>
            <a:r>
              <a:rPr lang="en-US" dirty="0" smtClean="0"/>
              <a:t>Mainframes</a:t>
            </a:r>
            <a:r>
              <a:rPr lang="en-US" b="0" dirty="0" smtClean="0"/>
              <a:t> </a:t>
            </a:r>
            <a:r>
              <a:rPr lang="bg-BG" b="0" dirty="0" smtClean="0"/>
              <a:t> - мощни компютри, които се използват от големи компаниил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3"/>
              </a:rPr>
              <a:t>http://en.wikipedia.org/wiki/Legacy_system</a:t>
            </a:r>
            <a:endParaRPr lang="bg-BG" sz="2800" dirty="0" smtClean="0"/>
          </a:p>
          <a:p>
            <a:pPr lvl="1"/>
            <a:r>
              <a:rPr lang="en-US" sz="2800" dirty="0" smtClean="0">
                <a:hlinkClick r:id="rId4"/>
              </a:rPr>
              <a:t>http://en.wikipedia.org/wiki/Mainframe_computer</a:t>
            </a:r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е асиметричен алгоритъм?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DES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CAST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Elliptic Curve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IDEA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RC2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Triple-DES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2861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HDD </a:t>
            </a:r>
            <a:r>
              <a:rPr lang="bg-BG" dirty="0" smtClean="0"/>
              <a:t>е енергозависима компютърна памет.</a:t>
            </a:r>
          </a:p>
          <a:p>
            <a:pPr lvl="1"/>
            <a:r>
              <a:rPr lang="bg-BG" dirty="0" smtClean="0"/>
              <a:t>Съхранява информацията по магнитен път;</a:t>
            </a:r>
          </a:p>
          <a:p>
            <a:pPr lvl="1"/>
            <a:r>
              <a:rPr lang="bg-BG" dirty="0" smtClean="0"/>
              <a:t>Използва набор от 1 или повече плочи за запис на информацията;</a:t>
            </a:r>
          </a:p>
          <a:p>
            <a:pPr lvl="1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http://bg.wikipedia.org/wiki/Hard_disk_drive</a:t>
            </a:r>
            <a:endParaRPr lang="en-US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44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b="0" dirty="0" smtClean="0"/>
              <a:t>Elliptic Curve</a:t>
            </a:r>
            <a:endParaRPr lang="bg-BG" dirty="0" smtClean="0"/>
          </a:p>
          <a:p>
            <a:pPr lvl="1"/>
            <a:r>
              <a:rPr lang="bg-BG" dirty="0" smtClean="0"/>
              <a:t>Асиметричен алгоритъм (кодиран с двойка ключове)</a:t>
            </a:r>
          </a:p>
          <a:p>
            <a:pPr lvl="1"/>
            <a:r>
              <a:rPr lang="bg-BG" dirty="0" smtClean="0"/>
              <a:t>Формира се на базата на алгебрични структури  на елиптичните криви</a:t>
            </a:r>
          </a:p>
          <a:p>
            <a:pPr lvl="1"/>
            <a:r>
              <a:rPr lang="bg-BG" dirty="0" smtClean="0"/>
              <a:t>Елиптичните криви се изпозват в редица в редица алгоритми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http://en.wikipedia.org/wiki/Elliptic_curve_cryptography</a:t>
            </a:r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2" descr="C:\Users\RaIka7a\Desktop\225px-Elliptic_curve_simple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8196" y="4143380"/>
            <a:ext cx="1571636" cy="1746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следните програми е софтуер за презентации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Notepad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Notepad ++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Top Style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Power 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Excel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WinRar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2444" y="391455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Microsoft PowerPoint</a:t>
            </a:r>
            <a:endParaRPr lang="bg-BG" dirty="0" smtClean="0"/>
          </a:p>
          <a:p>
            <a:pPr lvl="1"/>
            <a:r>
              <a:rPr lang="bg-BG" dirty="0" smtClean="0"/>
              <a:t>Програма за създаване на презентации, разработе от </a:t>
            </a:r>
            <a:r>
              <a:rPr lang="en-US" b="0" dirty="0" smtClean="0"/>
              <a:t>Microsoft</a:t>
            </a:r>
            <a:endParaRPr lang="bg-BG" dirty="0" smtClean="0"/>
          </a:p>
          <a:p>
            <a:pPr lvl="1"/>
            <a:r>
              <a:rPr lang="bg-BG" dirty="0" smtClean="0"/>
              <a:t>Част от </a:t>
            </a:r>
            <a:r>
              <a:rPr lang="en-US" b="0" dirty="0" smtClean="0"/>
              <a:t>Microsoft Office </a:t>
            </a:r>
            <a:r>
              <a:rPr lang="bg-BG" b="0" dirty="0" smtClean="0"/>
              <a:t>пакета</a:t>
            </a:r>
          </a:p>
          <a:p>
            <a:pPr lvl="1"/>
            <a:r>
              <a:rPr lang="bg-BG" b="0" dirty="0" smtClean="0"/>
              <a:t>Може да работи както по </a:t>
            </a:r>
            <a:r>
              <a:rPr lang="en-US" b="0" dirty="0" smtClean="0"/>
              <a:t>Windows , </a:t>
            </a:r>
            <a:r>
              <a:rPr lang="bg-BG" b="0" dirty="0" smtClean="0"/>
              <a:t>така и под </a:t>
            </a:r>
            <a:r>
              <a:rPr lang="en-US" b="0" dirty="0" smtClean="0"/>
              <a:t>Apple’s Mac OS X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http://en.wikipedia.org/wiki/Microsoft_PowerPoint</a:t>
            </a:r>
            <a:r>
              <a:rPr lang="en-US" sz="2800" dirty="0" smtClean="0">
                <a:hlinkClick r:id="rId3"/>
              </a:rPr>
              <a:t>http://office.microsoft.com/en-us/powerpoint</a:t>
            </a:r>
            <a:endParaRPr lang="en-US" sz="2800" dirty="0" smtClean="0"/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3074" name="Picture 2" descr="C:\Users\RaIka7a\Desktop\256px-Microsoft_Powerpoint_Icon.sv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2396" y="4143380"/>
            <a:ext cx="1214446" cy="121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представлява </a:t>
            </a:r>
            <a:r>
              <a:rPr lang="en-US" dirty="0" smtClean="0"/>
              <a:t>Movie Maker 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Текстов редактор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Софтуер за създаване и редактиране на видео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Браузер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Плъгин за </a:t>
            </a:r>
            <a:r>
              <a:rPr lang="en-US" dirty="0" smtClean="0"/>
              <a:t>Google Chrome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Иструмент от </a:t>
            </a:r>
            <a:r>
              <a:rPr lang="en-US" dirty="0" smtClean="0"/>
              <a:t>Microsoft Office Word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 </a:t>
            </a:r>
            <a:r>
              <a:rPr lang="bg-BG" dirty="0" smtClean="0">
                <a:sym typeface="Wingdings" pitchFamily="2" charset="2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915400" cy="5638800"/>
          </a:xfrm>
        </p:spPr>
        <p:txBody>
          <a:bodyPr/>
          <a:lstStyle/>
          <a:p>
            <a:r>
              <a:rPr lang="en-US" dirty="0" smtClean="0"/>
              <a:t>Windows Movie Maker</a:t>
            </a:r>
            <a:endParaRPr lang="bg-BG" dirty="0" smtClean="0"/>
          </a:p>
          <a:p>
            <a:pPr lvl="1"/>
            <a:r>
              <a:rPr lang="ru-RU" b="0" dirty="0" smtClean="0"/>
              <a:t> Софтуер за създаване и редактиране на видео, включен в Microsoft Windows</a:t>
            </a:r>
            <a:endParaRPr lang="bg-BG" b="0" dirty="0" smtClean="0"/>
          </a:p>
          <a:p>
            <a:pPr lvl="1"/>
            <a:r>
              <a:rPr lang="bg-BG" b="0" dirty="0" smtClean="0"/>
              <a:t>Има възможност за създаване и редактиране на ефекти</a:t>
            </a:r>
          </a:p>
          <a:p>
            <a:pPr lvl="1"/>
            <a:r>
              <a:rPr lang="bg-BG" b="0" dirty="0" smtClean="0"/>
              <a:t>Основна програма за редактиране на аудио</a:t>
            </a:r>
            <a:endParaRPr lang="en-US" b="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http://bg.wikipedia.org/wiki/Windows_Movie_Maker</a:t>
            </a:r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TCP</a:t>
            </a:r>
            <a:r>
              <a:rPr lang="bg-BG" dirty="0" smtClean="0"/>
              <a:t> е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i="1" dirty="0" smtClean="0"/>
              <a:t>Transmission Control Protocol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Transport Control Protocol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Transmission Center Protocol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Transport Control Properties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Transmission Center Properties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b="0" dirty="0" smtClean="0"/>
              <a:t>Друг отговор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5716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b="0" i="1" dirty="0" smtClean="0"/>
              <a:t>Transmission Control Protocol</a:t>
            </a:r>
            <a:r>
              <a:rPr lang="bg-BG" b="0" i="1" dirty="0" smtClean="0"/>
              <a:t> - </a:t>
            </a:r>
            <a:r>
              <a:rPr lang="en-US" b="0" i="1" dirty="0" smtClean="0"/>
              <a:t>TCP</a:t>
            </a:r>
            <a:endParaRPr lang="bg-BG" dirty="0" smtClean="0"/>
          </a:p>
          <a:p>
            <a:pPr lvl="1"/>
            <a:r>
              <a:rPr lang="en-US" b="0" dirty="0" smtClean="0"/>
              <a:t>M</a:t>
            </a:r>
            <a:r>
              <a:rPr lang="ru-RU" b="0" dirty="0" smtClean="0"/>
              <a:t>режов протокол за управление на обмена на информация</a:t>
            </a:r>
            <a:endParaRPr lang="bg-BG" dirty="0" smtClean="0"/>
          </a:p>
          <a:p>
            <a:pPr lvl="1"/>
            <a:r>
              <a:rPr lang="bg-BG" dirty="0" smtClean="0"/>
              <a:t>Чрез </a:t>
            </a:r>
            <a:r>
              <a:rPr lang="en-US" dirty="0" smtClean="0"/>
              <a:t>TCP </a:t>
            </a:r>
            <a:r>
              <a:rPr lang="bg-BG" dirty="0" smtClean="0"/>
              <a:t>проложенията в мрежата създават връзки и обменят данни в пакети</a:t>
            </a:r>
          </a:p>
          <a:p>
            <a:pPr lvl="1"/>
            <a:r>
              <a:rPr lang="bg-BG" dirty="0" smtClean="0"/>
              <a:t>Използва се съвместно с </a:t>
            </a:r>
            <a:r>
              <a:rPr lang="en-US" dirty="0" smtClean="0"/>
              <a:t>IP </a:t>
            </a:r>
            <a:r>
              <a:rPr lang="bg-BG" dirty="0" smtClean="0"/>
              <a:t> протокола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http://bg.wikipedia.org/wiki/TCP</a:t>
            </a: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е интернет протокол?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docx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HTTP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ppt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cpp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Abv.bg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Hypertext Transfer Protocol (HTTP)</a:t>
            </a:r>
            <a:endParaRPr lang="bg-BG" dirty="0" smtClean="0"/>
          </a:p>
          <a:p>
            <a:pPr lvl="1"/>
            <a:r>
              <a:rPr lang="bg-BG" dirty="0" smtClean="0"/>
              <a:t>Протокол за разпределяне и навигация на информацията</a:t>
            </a:r>
            <a:endParaRPr lang="bg-BG" dirty="0" smtClean="0"/>
          </a:p>
          <a:p>
            <a:pPr lvl="1"/>
            <a:r>
              <a:rPr lang="en-US" dirty="0" smtClean="0"/>
              <a:t>HTTP e </a:t>
            </a:r>
            <a:r>
              <a:rPr lang="bg-BG" dirty="0" smtClean="0"/>
              <a:t> в основата на преноса на данни за </a:t>
            </a:r>
            <a:r>
              <a:rPr lang="en-US" dirty="0" smtClean="0"/>
              <a:t>WWW (World Wide Web)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en.wikipedia.org/wiki/Hypertext_Transfer_Protocol</a:t>
            </a:r>
            <a:endParaRPr lang="en-US" sz="2800" dirty="0" smtClean="0"/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1026" name="Picture 2" descr="C:\Users\RaIka7a\Desktop\http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3429000"/>
            <a:ext cx="1786993" cy="1643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Кои от следните сайтове е електронна поща?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www.dir.bg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www.btv.bg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www.gmail.com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www.news.bg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www.ntv.bg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www.pmgmontana.com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85749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577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Gmail</a:t>
            </a:r>
            <a:endParaRPr lang="bg-BG" dirty="0" smtClean="0"/>
          </a:p>
          <a:p>
            <a:pPr lvl="1"/>
            <a:r>
              <a:rPr lang="bg-BG" dirty="0" smtClean="0"/>
              <a:t>Разработен от </a:t>
            </a:r>
            <a:r>
              <a:rPr lang="en-US" dirty="0" smtClean="0"/>
              <a:t>Google</a:t>
            </a:r>
            <a:endParaRPr lang="bg-BG" dirty="0" smtClean="0"/>
          </a:p>
          <a:p>
            <a:pPr lvl="1"/>
            <a:r>
              <a:rPr lang="bg-BG" dirty="0" smtClean="0"/>
              <a:t>За първи път се появява през април 2004 г.</a:t>
            </a:r>
            <a:endParaRPr lang="en-US" dirty="0" smtClean="0"/>
          </a:p>
          <a:p>
            <a:pPr lvl="1"/>
            <a:r>
              <a:rPr lang="bg-BG" dirty="0" smtClean="0"/>
              <a:t>Една от най – известните електронни пощи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en.wikipedia.org/wiki/Gmail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http://www.gmail.com</a:t>
            </a:r>
            <a:endParaRPr lang="en-US" sz="2800" dirty="0" smtClean="0"/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2050" name="Picture 2" descr="C:\Users\RaIka7a\Desktop\Gmail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1331666"/>
            <a:ext cx="2077756" cy="857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е хостинг провайдер?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Abv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Dir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NS1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Btv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NTV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zamunda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NS1</a:t>
            </a:r>
            <a:endParaRPr lang="bg-BG" dirty="0" smtClean="0"/>
          </a:p>
          <a:p>
            <a:pPr lvl="1"/>
            <a:r>
              <a:rPr lang="bg-BG" dirty="0" smtClean="0"/>
              <a:t>Един от най – добрите хостинг провайдера в България</a:t>
            </a:r>
            <a:endParaRPr lang="bg-BG" dirty="0" smtClean="0"/>
          </a:p>
          <a:p>
            <a:pPr lvl="1"/>
            <a:r>
              <a:rPr lang="bg-BG" dirty="0" smtClean="0"/>
              <a:t>Разполага с голямо разнообразие от хостове</a:t>
            </a:r>
            <a:endParaRPr lang="en-US" dirty="0" smtClean="0"/>
          </a:p>
          <a:p>
            <a:endParaRPr lang="bg-BG" dirty="0" smtClean="0"/>
          </a:p>
          <a:p>
            <a:pPr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http://www.ns1.bg</a:t>
            </a:r>
            <a:r>
              <a:rPr lang="en-US" sz="2800" dirty="0" smtClean="0">
                <a:hlinkClick r:id="rId2"/>
              </a:rPr>
              <a:t>/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3074" name="Picture 2" descr="C:\Users\RaIka7a\Desktop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5072074"/>
            <a:ext cx="1893596" cy="1071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3738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HTML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Hyper Text Markup Language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Home Tool Markup Language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Hyperlinks and Text Markup Language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Hyperlinks and </a:t>
            </a:r>
            <a:r>
              <a:rPr lang="en-US" dirty="0" smtClean="0"/>
              <a:t>Tool </a:t>
            </a:r>
            <a:r>
              <a:rPr lang="en-US" dirty="0" smtClean="0"/>
              <a:t>Markup Language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Home Text Markup Language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Hyper Tool Markup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5716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Hyper Text Markup </a:t>
            </a:r>
            <a:r>
              <a:rPr lang="en-US" dirty="0" smtClean="0"/>
              <a:t>Language (HTML)</a:t>
            </a:r>
            <a:endParaRPr lang="bg-BG" dirty="0" smtClean="0"/>
          </a:p>
          <a:p>
            <a:pPr lvl="1"/>
            <a:r>
              <a:rPr lang="bg-BG" dirty="0" smtClean="0"/>
              <a:t>Език за създаване на </a:t>
            </a:r>
            <a:r>
              <a:rPr lang="en-US" dirty="0" smtClean="0"/>
              <a:t>Web </a:t>
            </a:r>
            <a:r>
              <a:rPr lang="bg-BG" dirty="0" smtClean="0"/>
              <a:t>сайтове</a:t>
            </a:r>
            <a:endParaRPr lang="bg-BG" dirty="0" smtClean="0"/>
          </a:p>
          <a:p>
            <a:pPr lvl="1"/>
            <a:r>
              <a:rPr lang="bg-BG" dirty="0" smtClean="0"/>
              <a:t>Съставен от тагове</a:t>
            </a:r>
          </a:p>
          <a:p>
            <a:pPr lvl="1"/>
            <a:r>
              <a:rPr lang="bg-BG" dirty="0" smtClean="0"/>
              <a:t>Уеб браузерите четът</a:t>
            </a:r>
            <a:r>
              <a:rPr lang="en-US" dirty="0" smtClean="0"/>
              <a:t> HTML </a:t>
            </a:r>
            <a:r>
              <a:rPr lang="bg-BG" dirty="0" smtClean="0"/>
              <a:t>документите  и ги показват, като уеб страници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en.wikipedia.org/wiki/HTML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://www.w3.org/MarkUp</a:t>
            </a:r>
            <a:r>
              <a:rPr lang="en-US" sz="2800" dirty="0" smtClean="0">
                <a:hlinkClick r:id="rId3"/>
              </a:rPr>
              <a:t>/</a:t>
            </a:r>
            <a:endParaRPr lang="bg-BG" sz="2800" dirty="0" smtClean="0"/>
          </a:p>
          <a:p>
            <a:pPr lvl="1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Microsoft Windows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Семейство от операционни системи със затворен код</a:t>
            </a:r>
            <a:r>
              <a:rPr lang="en-US" dirty="0" smtClean="0"/>
              <a:t> </a:t>
            </a:r>
            <a:r>
              <a:rPr lang="bg-BG" dirty="0" smtClean="0"/>
              <a:t>създадено от </a:t>
            </a:r>
            <a:r>
              <a:rPr lang="en-US" dirty="0" smtClean="0"/>
              <a:t>Microsoft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Плъгин за </a:t>
            </a:r>
            <a:r>
              <a:rPr lang="en-US" dirty="0" smtClean="0"/>
              <a:t>Mozila Firefox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Инструмент от </a:t>
            </a:r>
            <a:r>
              <a:rPr lang="en-US" dirty="0" smtClean="0"/>
              <a:t>Office 2010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Семейство от операционни системи със затворен код</a:t>
            </a:r>
            <a:r>
              <a:rPr lang="en-US" dirty="0" smtClean="0"/>
              <a:t> </a:t>
            </a:r>
            <a:r>
              <a:rPr lang="bg-BG" dirty="0" smtClean="0"/>
              <a:t>създадено от </a:t>
            </a:r>
            <a:r>
              <a:rPr lang="en-US" dirty="0" smtClean="0"/>
              <a:t>Linux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Друг отговор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57161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39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7530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Чрез кой </a:t>
            </a:r>
            <a:r>
              <a:rPr lang="en-US" dirty="0" smtClean="0"/>
              <a:t>HTML </a:t>
            </a:r>
            <a:r>
              <a:rPr lang="bg-BG" dirty="0" smtClean="0"/>
              <a:t>таг се вкарва </a:t>
            </a:r>
            <a:r>
              <a:rPr lang="en-US" dirty="0" smtClean="0"/>
              <a:t>JavaScript?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br</a:t>
            </a:r>
            <a:r>
              <a:rPr lang="en-US" dirty="0" smtClean="0"/>
              <a:t> /&gt;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&lt;h1&gt;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&lt;class&gt;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&lt;id&gt;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en-US" dirty="0" err="1" smtClean="0"/>
              <a:t>javascript</a:t>
            </a:r>
            <a:r>
              <a:rPr lang="en-US" dirty="0" smtClean="0"/>
              <a:t>&gt;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&lt;head&gt;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7930" y="40864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57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bg-BG" dirty="0" smtClean="0"/>
          </a:p>
          <a:p>
            <a:pPr lvl="1"/>
            <a:r>
              <a:rPr lang="bg-BG" dirty="0" smtClean="0"/>
              <a:t>Интегриран език за програмиране създаден от </a:t>
            </a:r>
            <a:r>
              <a:rPr lang="en-US" dirty="0" smtClean="0"/>
              <a:t>Netscape</a:t>
            </a:r>
            <a:endParaRPr lang="bg-BG" dirty="0" smtClean="0"/>
          </a:p>
          <a:p>
            <a:pPr lvl="1"/>
            <a:r>
              <a:rPr lang="bg-BG" dirty="0" smtClean="0"/>
              <a:t>Добавя допълнитела фукнционалност на уеб страницата</a:t>
            </a:r>
          </a:p>
          <a:p>
            <a:pPr lvl="1"/>
            <a:r>
              <a:rPr lang="en-US" dirty="0" smtClean="0"/>
              <a:t>JavaScript </a:t>
            </a:r>
            <a:r>
              <a:rPr lang="bg-BG" dirty="0" smtClean="0"/>
              <a:t>не трябва да се бърка с </a:t>
            </a:r>
            <a:r>
              <a:rPr lang="en-US" dirty="0" smtClean="0"/>
              <a:t>Java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www.w3schools.com/js/default.asp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smtClean="0">
                <a:hlinkClick r:id="rId3"/>
              </a:rPr>
              <a:t>://</a:t>
            </a:r>
            <a:r>
              <a:rPr lang="en-US" sz="2800" smtClean="0">
                <a:hlinkClick r:id="rId3"/>
              </a:rPr>
              <a:t>bg.wikipedia.org/wiki/JavaScript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3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Windows</a:t>
            </a:r>
          </a:p>
          <a:p>
            <a:pPr lvl="1"/>
            <a:r>
              <a:rPr lang="bg-BG" dirty="0" smtClean="0"/>
              <a:t>Първата версия на </a:t>
            </a:r>
            <a:r>
              <a:rPr lang="en-US" dirty="0" smtClean="0"/>
              <a:t>Microsoft Windows </a:t>
            </a:r>
            <a:r>
              <a:rPr lang="bg-BG" dirty="0" smtClean="0"/>
              <a:t>излиза на пазара през  ноември 1985 под името </a:t>
            </a:r>
            <a:r>
              <a:rPr lang="en-US" dirty="0" smtClean="0"/>
              <a:t>Windows   1.01</a:t>
            </a:r>
            <a:endParaRPr lang="bg-BG" dirty="0" smtClean="0"/>
          </a:p>
          <a:p>
            <a:pPr lvl="1"/>
            <a:r>
              <a:rPr lang="bg-BG" dirty="0" smtClean="0"/>
              <a:t>Използва се от персонални  и персонално компютри  и сървър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http://bg.wikipedia.org/wiki/Microsoft_Windows</a:t>
            </a:r>
            <a:endParaRPr lang="bg-BG" sz="2800" dirty="0" smtClean="0"/>
          </a:p>
          <a:p>
            <a:pPr lvl="1"/>
            <a:r>
              <a:rPr lang="en-US" sz="2800" dirty="0" smtClean="0">
                <a:hlinkClick r:id="rId3"/>
              </a:rPr>
              <a:t>http://windows.microsoft.com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57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4109</TotalTime>
  <Words>2989</Words>
  <Application>Microsoft Office PowerPoint</Application>
  <PresentationFormat>On-screen Show (4:3)</PresentationFormat>
  <Paragraphs>524</Paragraphs>
  <Slides>84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Telerik-PowerPoint-Theme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School Academy</dc:title>
  <dc:subject>Course Introduction</dc:subject>
  <dc:creator/>
  <cp:keywords>Training for the IT Test</cp:keywords>
  <cp:lastModifiedBy>RaIka7a</cp:lastModifiedBy>
  <cp:revision>900</cp:revision>
  <dcterms:created xsi:type="dcterms:W3CDTF">2007-12-08T16:03:35Z</dcterms:created>
  <dcterms:modified xsi:type="dcterms:W3CDTF">2010-11-20T21:00:55Z</dcterms:modified>
</cp:coreProperties>
</file>